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58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3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2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9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5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2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8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7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7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81AA-D8E7-4CA4-B3C1-DAADBDCB8E5A}" type="datetimeFigureOut">
              <a:rPr lang="en-US" smtClean="0"/>
              <a:pPr/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4EF6-1372-4552-98D3-0AF3D797C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art" TargetMode="External"/><Relationship Id="rId2" Type="http://schemas.openxmlformats.org/officeDocument/2006/relationships/hyperlink" Target="http://www.artlex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incetonol.com/groups/iad/files/elements2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http://www.artlex.com/</a:t>
            </a:r>
            <a:endParaRPr lang="en-US" dirty="0"/>
          </a:p>
          <a:p>
            <a:r>
              <a:rPr lang="en-US" dirty="0">
                <a:hlinkClick r:id="rId3"/>
              </a:rPr>
              <a:t>http://dictionary.reference.com/browse/art</a:t>
            </a:r>
            <a:endParaRPr lang="en-US" dirty="0"/>
          </a:p>
          <a:p>
            <a:r>
              <a:rPr lang="en-US" dirty="0">
                <a:hlinkClick r:id="rId4"/>
              </a:rPr>
              <a:t>http://www.princetonol.com/groups/iad/files/elements2.htm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5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Craftsmanship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: Aptitude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, skill, and manual dexterity in the use of tools and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materials. Neatness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Innovative: New and creative, especially in the way that something is done, not copied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Creativity: The ability to use the imagination to develop new and original ideas or things.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Composition: The way in which the parts of something are arranged.</a:t>
            </a: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Proportion: The correct or desirable relationship of size between objects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5991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building blocks of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7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erpentsdoves.files.wordpress.com/2008/04/kandinsky-transverse-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86100"/>
            <a:ext cx="363343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62030" y="3086100"/>
            <a:ext cx="2215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Kandinsky “Transverse line”</a:t>
            </a:r>
          </a:p>
          <a:p>
            <a:r>
              <a:rPr lang="en-US" dirty="0" smtClean="0"/>
              <a:t>1923</a:t>
            </a:r>
          </a:p>
          <a:p>
            <a:r>
              <a:rPr lang="en-US" dirty="0" smtClean="0"/>
              <a:t>Abstract Art- Germany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52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LINE: A mark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with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length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and direction(-s). An element of art which refers to the continuous mark made on some surface by a moving point.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Often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it defines a space, and may create an outline or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contour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It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may be two-dimensional (as with pencil on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paper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)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three-dimensional (as with wire) or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implied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(the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edge of a shape or form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).    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http://www.pocanticohills.org/art/art05/Kring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635" y="2746877"/>
            <a:ext cx="3038656" cy="411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1435" y="5410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O'Keeffe</a:t>
            </a:r>
          </a:p>
          <a:p>
            <a:pPr algn="r"/>
            <a:r>
              <a:rPr lang="en-US" dirty="0" smtClean="0"/>
              <a:t>City Scape</a:t>
            </a:r>
          </a:p>
          <a:p>
            <a:pPr algn="r"/>
            <a:r>
              <a:rPr lang="en-US" dirty="0" smtClean="0"/>
              <a:t>1926</a:t>
            </a:r>
          </a:p>
          <a:p>
            <a:pPr algn="r"/>
            <a:r>
              <a:rPr lang="en-US" dirty="0" smtClean="0"/>
              <a:t>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0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rincetonol.com/groups/iad/lessons/elem/images/mondrian_comp_in_red_sm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11147"/>
            <a:ext cx="2573054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1654" y="2611147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Mondrian </a:t>
            </a:r>
          </a:p>
          <a:p>
            <a:r>
              <a:rPr lang="en-US" dirty="0" smtClean="0"/>
              <a:t>“Composition II in Red, Blue, and Yellow”</a:t>
            </a:r>
          </a:p>
          <a:p>
            <a:r>
              <a:rPr lang="en-US" dirty="0" smtClean="0"/>
              <a:t>1930</a:t>
            </a:r>
          </a:p>
          <a:p>
            <a:r>
              <a:rPr lang="en-US" dirty="0" smtClean="0"/>
              <a:t>Non- Representational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927" y="381000"/>
            <a:ext cx="8000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SHAPE: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An element of art, it is an enclosed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space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defined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and determined by other art elements such as line, color, value, and texture. In painting and drawing, shapes may take on the appearance of solid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three-dimensional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object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even though they are limited to two dimensions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imgc.allpostersimages.com/images/P-473-488-90/13/1347/QVES000Z/posters/gustave-courbet-still-life-with-apples-and-a-pomegranate-1871-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476624"/>
            <a:ext cx="450532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5167311"/>
            <a:ext cx="21489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Courbet</a:t>
            </a:r>
          </a:p>
          <a:p>
            <a:pPr algn="r"/>
            <a:r>
              <a:rPr lang="en-US" dirty="0" smtClean="0"/>
              <a:t>“Still life with apples </a:t>
            </a:r>
          </a:p>
          <a:p>
            <a:pPr algn="r"/>
            <a:r>
              <a:rPr lang="en-US" dirty="0" smtClean="0"/>
              <a:t>and a pomegranate”</a:t>
            </a:r>
          </a:p>
          <a:p>
            <a:pPr algn="r"/>
            <a:r>
              <a:rPr lang="en-US" dirty="0" smtClean="0"/>
              <a:t>1871</a:t>
            </a:r>
          </a:p>
          <a:p>
            <a:pPr algn="r"/>
            <a:r>
              <a:rPr lang="en-US" dirty="0" smtClean="0"/>
              <a:t>Realism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8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uberreview.com/wp-content/uploads/PANEL-PIC_LG02-7995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3048000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55052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 Gogh</a:t>
            </a:r>
          </a:p>
          <a:p>
            <a:r>
              <a:rPr lang="en-US" dirty="0" smtClean="0"/>
              <a:t>“Starry Night”</a:t>
            </a:r>
          </a:p>
          <a:p>
            <a:r>
              <a:rPr lang="en-US" dirty="0" smtClean="0"/>
              <a:t>1889</a:t>
            </a:r>
          </a:p>
          <a:p>
            <a:r>
              <a:rPr lang="en-US" dirty="0" smtClean="0"/>
              <a:t>Post- Impressionist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048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COLOR: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Color is the element of art that is produced when light, striking an object, is reflected back to the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eye. There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are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three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properties to color.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Hue, Value, Intensity. The Color wheel shows how colors relate.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http://www.artsconnected.org/toolkit/images/encyc_colorwhe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39719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28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3.gstatic.com/images?q=tbn:ANd9GcRwPoBQLSevzCLde3FtYltQ2NzwHMOIEiKmS1_8dWTVZDQjLpQA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" y="3505200"/>
            <a:ext cx="459341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29200" y="5447344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Wyeth</a:t>
            </a:r>
          </a:p>
          <a:p>
            <a:r>
              <a:rPr lang="en-US" dirty="0" smtClean="0"/>
              <a:t>“Christina’s World”</a:t>
            </a:r>
          </a:p>
          <a:p>
            <a:r>
              <a:rPr lang="en-US" dirty="0" smtClean="0"/>
              <a:t>1948</a:t>
            </a:r>
          </a:p>
          <a:p>
            <a:r>
              <a:rPr lang="en-US" dirty="0" smtClean="0"/>
              <a:t>American Realism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163" y="323394"/>
            <a:ext cx="8035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Value: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the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lightness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or darkness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>a color</a:t>
            </a:r>
          </a:p>
        </p:txBody>
      </p:sp>
      <p:pic>
        <p:nvPicPr>
          <p:cNvPr id="4" name="Picture 2" descr="http://users.erols.com/ziring/e-st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375728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16124" y="1143000"/>
            <a:ext cx="2469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Escher</a:t>
            </a:r>
          </a:p>
          <a:p>
            <a:pPr algn="r"/>
            <a:r>
              <a:rPr lang="en-US" dirty="0" smtClean="0"/>
              <a:t>“Still life with street”</a:t>
            </a:r>
          </a:p>
          <a:p>
            <a:pPr algn="r"/>
            <a:r>
              <a:rPr lang="en-US" dirty="0" smtClean="0"/>
              <a:t>1936</a:t>
            </a:r>
          </a:p>
          <a:p>
            <a:pPr algn="r"/>
            <a:r>
              <a:rPr lang="en-US" dirty="0" smtClean="0"/>
              <a:t>Metamorphosis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4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FORM: A 3-dimensional object, or something in a 2 dimensional work that appears 3-dimensional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2" name="Picture 2" descr="http://4.bp.blogspot.com/--OkCgc6ZbT4/TcFlKHOsygI/AAAAAAAAACQ/zT3EPnBKmWI/s1600/jean%2Barp%2Bsculp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39" y="3048000"/>
            <a:ext cx="3022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19739" y="3048000"/>
            <a:ext cx="1700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Arp </a:t>
            </a:r>
          </a:p>
          <a:p>
            <a:r>
              <a:rPr lang="en-US" dirty="0" smtClean="0"/>
              <a:t>“Torso of Giant”</a:t>
            </a:r>
          </a:p>
          <a:p>
            <a:r>
              <a:rPr lang="en-US" dirty="0" smtClean="0"/>
              <a:t>1964</a:t>
            </a:r>
          </a:p>
          <a:p>
            <a:r>
              <a:rPr lang="en-US" dirty="0" smtClean="0"/>
              <a:t>Dada</a:t>
            </a:r>
            <a:endParaRPr lang="en-US" dirty="0"/>
          </a:p>
        </p:txBody>
      </p:sp>
      <p:pic>
        <p:nvPicPr>
          <p:cNvPr id="5124" name="Picture 4" descr="http://www.famous-artists.net/images/the-desperate-man-self-portrait-1845-artist-Gustave-Courb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3571964"/>
            <a:ext cx="40481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36673" y="2371635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Gustave</a:t>
            </a:r>
            <a:r>
              <a:rPr lang="en-US" dirty="0"/>
              <a:t> Courbet</a:t>
            </a:r>
          </a:p>
          <a:p>
            <a:pPr algn="r"/>
            <a:r>
              <a:rPr lang="en-US" dirty="0" smtClean="0"/>
              <a:t>“The </a:t>
            </a:r>
            <a:r>
              <a:rPr lang="en-US" dirty="0"/>
              <a:t>Desperate </a:t>
            </a:r>
            <a:r>
              <a:rPr lang="en-US" dirty="0" smtClean="0"/>
              <a:t>Man” </a:t>
            </a:r>
          </a:p>
          <a:p>
            <a:pPr algn="r"/>
            <a:r>
              <a:rPr lang="en-US" dirty="0" smtClean="0"/>
              <a:t>Self </a:t>
            </a:r>
            <a:r>
              <a:rPr lang="en-US" dirty="0"/>
              <a:t>Portrait </a:t>
            </a:r>
            <a:endParaRPr lang="en-US" dirty="0" smtClean="0"/>
          </a:p>
          <a:p>
            <a:pPr algn="r"/>
            <a:r>
              <a:rPr lang="en-US" dirty="0" smtClean="0"/>
              <a:t>1845 </a:t>
            </a:r>
            <a:r>
              <a:rPr lang="en-US" dirty="0" err="1" smtClean="0"/>
              <a:t>Gustave</a:t>
            </a:r>
            <a:r>
              <a:rPr lang="en-US" dirty="0" smtClean="0"/>
              <a:t> </a:t>
            </a:r>
            <a:r>
              <a:rPr lang="en-US" dirty="0"/>
              <a:t>Courbet</a:t>
            </a:r>
          </a:p>
        </p:txBody>
      </p:sp>
    </p:spTree>
    <p:extLst>
      <p:ext uri="{BB962C8B-B14F-4D97-AF65-F5344CB8AC3E}">
        <p14:creationId xmlns:p14="http://schemas.microsoft.com/office/powerpoint/2010/main" val="15064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2735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TEXTURE: An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element of art, texture is the surface quality or "feel" of an object, its smoothness, roughness, softness, etc. Textures may be actual or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implied. 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48" name="Picture 4" descr="http://www.ghtc.usp.br/rino1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5638800" cy="389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50693" y="5434228"/>
            <a:ext cx="16224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Rhinoceros </a:t>
            </a:r>
          </a:p>
          <a:p>
            <a:r>
              <a:rPr lang="en-US" dirty="0" smtClean="0"/>
              <a:t>Albrecht </a:t>
            </a:r>
            <a:r>
              <a:rPr lang="en-US" dirty="0" err="1"/>
              <a:t>Dürer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(1471-1528)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1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876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SPACE: An 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element of art that refers to the distance or area between, around, above, below, or within things.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It can be described as two-dimensional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or three-dimensional</a:t>
            </a:r>
            <a:r>
              <a:rPr lang="en-US" sz="2400" dirty="0">
                <a:latin typeface="Aharoni" pitchFamily="2" charset="-79"/>
                <a:cs typeface="Aharoni" pitchFamily="2" charset="-79"/>
              </a:rPr>
              <a:t>,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as flat, shallow, or deep; as open or closed; as positive or negative.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  <p:pic>
        <p:nvPicPr>
          <p:cNvPr id="7170" name="Picture 2" descr="http://intheboatshed.net/wp-content/uploads/2007/08/monet-boat-paintings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09800"/>
            <a:ext cx="394168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715000"/>
            <a:ext cx="2186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Monet</a:t>
            </a:r>
          </a:p>
          <a:p>
            <a:r>
              <a:rPr lang="en-US" dirty="0" smtClean="0"/>
              <a:t>“Boats on the Beach”</a:t>
            </a:r>
          </a:p>
          <a:p>
            <a:r>
              <a:rPr lang="en-US" dirty="0" smtClean="0"/>
              <a:t>1883</a:t>
            </a:r>
          </a:p>
        </p:txBody>
      </p:sp>
      <p:pic>
        <p:nvPicPr>
          <p:cNvPr id="7174" name="Picture 6" descr="http://digital-photography-schools.info/image/2011052511014426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2182091"/>
            <a:ext cx="42862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6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481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Websites</vt:lpstr>
      <vt:lpstr>Elements of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amartin</dc:creator>
  <cp:lastModifiedBy>amartin</cp:lastModifiedBy>
  <cp:revision>25</cp:revision>
  <dcterms:created xsi:type="dcterms:W3CDTF">2012-08-29T13:35:55Z</dcterms:created>
  <dcterms:modified xsi:type="dcterms:W3CDTF">2013-09-04T14:26:05Z</dcterms:modified>
</cp:coreProperties>
</file>